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07" r:id="rId4"/>
    <p:sldId id="264" r:id="rId5"/>
    <p:sldId id="267" r:id="rId6"/>
    <p:sldId id="319" r:id="rId7"/>
    <p:sldId id="273" r:id="rId8"/>
    <p:sldId id="277" r:id="rId9"/>
    <p:sldId id="279" r:id="rId10"/>
    <p:sldId id="281" r:id="rId11"/>
    <p:sldId id="283" r:id="rId12"/>
    <p:sldId id="289" r:id="rId13"/>
    <p:sldId id="308" r:id="rId14"/>
    <p:sldId id="294" r:id="rId15"/>
    <p:sldId id="298" r:id="rId16"/>
    <p:sldId id="314" r:id="rId17"/>
    <p:sldId id="318" r:id="rId18"/>
    <p:sldId id="309" r:id="rId19"/>
    <p:sldId id="322" r:id="rId20"/>
    <p:sldId id="324" r:id="rId21"/>
    <p:sldId id="349" r:id="rId22"/>
    <p:sldId id="320" r:id="rId23"/>
    <p:sldId id="323" r:id="rId24"/>
    <p:sldId id="325" r:id="rId25"/>
    <p:sldId id="326" r:id="rId26"/>
    <p:sldId id="327" r:id="rId27"/>
    <p:sldId id="328" r:id="rId28"/>
    <p:sldId id="338" r:id="rId29"/>
    <p:sldId id="310" r:id="rId30"/>
    <p:sldId id="303" r:id="rId31"/>
    <p:sldId id="329" r:id="rId32"/>
    <p:sldId id="312" r:id="rId33"/>
    <p:sldId id="315" r:id="rId34"/>
    <p:sldId id="311" r:id="rId35"/>
    <p:sldId id="317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35" r:id="rId44"/>
    <p:sldId id="341" r:id="rId45"/>
    <p:sldId id="342" r:id="rId46"/>
    <p:sldId id="343" r:id="rId47"/>
    <p:sldId id="340" r:id="rId48"/>
    <p:sldId id="344" r:id="rId49"/>
    <p:sldId id="345" r:id="rId50"/>
    <p:sldId id="347" r:id="rId51"/>
    <p:sldId id="346" r:id="rId52"/>
    <p:sldId id="348" r:id="rId53"/>
    <p:sldId id="35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4665"/>
  </p:normalViewPr>
  <p:slideViewPr>
    <p:cSldViewPr snapToGrid="0" snapToObjects="1">
      <p:cViewPr varScale="1">
        <p:scale>
          <a:sx n="61" d="100"/>
          <a:sy n="61" d="100"/>
        </p:scale>
        <p:origin x="24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9GiLBXWAHIons" TargetMode="External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ilymotion.com/video/x278zk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8VdFf3egwf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hyperlink" Target="https://en.wikipedia.org/wiki/N-methylphenethylamine" TargetMode="External"/><Relationship Id="rId21" Type="http://schemas.openxmlformats.org/officeDocument/2006/relationships/hyperlink" Target="https://en.wikipedia.org/wiki/Tyramine" TargetMode="External"/><Relationship Id="rId22" Type="http://schemas.openxmlformats.org/officeDocument/2006/relationships/hyperlink" Target="https://en.wikipedia.org/wiki/3-iodothyronamine" TargetMode="External"/><Relationship Id="rId23" Type="http://schemas.openxmlformats.org/officeDocument/2006/relationships/hyperlink" Target="https://en.wikipedia.org/wiki/Octopamine_(neurotransmitter)" TargetMode="External"/><Relationship Id="rId24" Type="http://schemas.openxmlformats.org/officeDocument/2006/relationships/hyperlink" Target="https://en.wikipedia.org/wiki/Tryptamine" TargetMode="External"/><Relationship Id="rId25" Type="http://schemas.openxmlformats.org/officeDocument/2006/relationships/hyperlink" Target="https://en.wikipedia.org/wiki/Peptide" TargetMode="External"/><Relationship Id="rId26" Type="http://schemas.openxmlformats.org/officeDocument/2006/relationships/hyperlink" Target="https://en.wikipedia.org/wiki/Somatostatin" TargetMode="External"/><Relationship Id="rId27" Type="http://schemas.openxmlformats.org/officeDocument/2006/relationships/hyperlink" Target="https://en.wikipedia.org/wiki/Substance_P" TargetMode="External"/><Relationship Id="rId28" Type="http://schemas.openxmlformats.org/officeDocument/2006/relationships/hyperlink" Target="https://en.wikipedia.org/wiki/Cocaine_and_amphetamine_regulated_transcript" TargetMode="External"/><Relationship Id="rId29" Type="http://schemas.openxmlformats.org/officeDocument/2006/relationships/hyperlink" Target="https://en.wikipedia.org/wiki/Opioid_pepti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mino_acid" TargetMode="External"/><Relationship Id="rId3" Type="http://schemas.openxmlformats.org/officeDocument/2006/relationships/hyperlink" Target="https://en.wikipedia.org/wiki/Glutamate" TargetMode="External"/><Relationship Id="rId4" Type="http://schemas.openxmlformats.org/officeDocument/2006/relationships/hyperlink" Target="https://en.wikipedia.org/wiki/Aspartate" TargetMode="External"/><Relationship Id="rId5" Type="http://schemas.openxmlformats.org/officeDocument/2006/relationships/hyperlink" Target="https://en.wikipedia.org/wiki/D-serine" TargetMode="External"/><Relationship Id="rId30" Type="http://schemas.openxmlformats.org/officeDocument/2006/relationships/hyperlink" Target="https://en.wikipedia.org/wiki/Neurotransmitter#cite_note-pmid38738-11" TargetMode="External"/><Relationship Id="rId31" Type="http://schemas.openxmlformats.org/officeDocument/2006/relationships/hyperlink" Target="https://en.wikipedia.org/wiki/Purinergic_signalling" TargetMode="External"/><Relationship Id="rId32" Type="http://schemas.openxmlformats.org/officeDocument/2006/relationships/hyperlink" Target="https://en.wikipedia.org/wiki/Adenosine_triphosphate" TargetMode="External"/><Relationship Id="rId9" Type="http://schemas.openxmlformats.org/officeDocument/2006/relationships/hyperlink" Target="https://en.wikipedia.org/wiki/Nitric_oxide" TargetMode="External"/><Relationship Id="rId6" Type="http://schemas.openxmlformats.org/officeDocument/2006/relationships/hyperlink" Target="https://en.wikipedia.org/wiki/%CE%93-aminobutyric_acid" TargetMode="External"/><Relationship Id="rId7" Type="http://schemas.openxmlformats.org/officeDocument/2006/relationships/hyperlink" Target="https://en.wikipedia.org/wiki/Glycine" TargetMode="External"/><Relationship Id="rId8" Type="http://schemas.openxmlformats.org/officeDocument/2006/relationships/hyperlink" Target="https://en.wikipedia.org/wiki/Gasotransmitter" TargetMode="External"/><Relationship Id="rId33" Type="http://schemas.openxmlformats.org/officeDocument/2006/relationships/hyperlink" Target="https://en.wikipedia.org/wiki/Adenosine" TargetMode="External"/><Relationship Id="rId34" Type="http://schemas.openxmlformats.org/officeDocument/2006/relationships/hyperlink" Target="https://en.wikipedia.org/wiki/Acetylcholine" TargetMode="External"/><Relationship Id="rId35" Type="http://schemas.openxmlformats.org/officeDocument/2006/relationships/hyperlink" Target="https://en.wikipedia.org/wiki/Anandamide" TargetMode="External"/><Relationship Id="rId10" Type="http://schemas.openxmlformats.org/officeDocument/2006/relationships/hyperlink" Target="https://en.wikipedia.org/wiki/Carbon_monoxide" TargetMode="External"/><Relationship Id="rId11" Type="http://schemas.openxmlformats.org/officeDocument/2006/relationships/hyperlink" Target="https://en.wikipedia.org/wiki/Hydrogen_sulfide" TargetMode="External"/><Relationship Id="rId12" Type="http://schemas.openxmlformats.org/officeDocument/2006/relationships/hyperlink" Target="https://en.wikipedia.org/wiki/Monoamine" TargetMode="External"/><Relationship Id="rId13" Type="http://schemas.openxmlformats.org/officeDocument/2006/relationships/hyperlink" Target="https://en.wikipedia.org/wiki/Dopamine" TargetMode="External"/><Relationship Id="rId14" Type="http://schemas.openxmlformats.org/officeDocument/2006/relationships/hyperlink" Target="https://en.wikipedia.org/wiki/Norepinephrine" TargetMode="External"/><Relationship Id="rId15" Type="http://schemas.openxmlformats.org/officeDocument/2006/relationships/hyperlink" Target="https://en.wikipedia.org/wiki/Epinephrine" TargetMode="External"/><Relationship Id="rId16" Type="http://schemas.openxmlformats.org/officeDocument/2006/relationships/hyperlink" Target="https://en.wikipedia.org/wiki/Histamine" TargetMode="External"/><Relationship Id="rId17" Type="http://schemas.openxmlformats.org/officeDocument/2006/relationships/hyperlink" Target="https://en.wikipedia.org/wiki/Serotonin" TargetMode="External"/><Relationship Id="rId18" Type="http://schemas.openxmlformats.org/officeDocument/2006/relationships/hyperlink" Target="https://en.wikipedia.org/wiki/Trace_amine" TargetMode="External"/><Relationship Id="rId19" Type="http://schemas.openxmlformats.org/officeDocument/2006/relationships/hyperlink" Target="https://en.wikipedia.org/wiki/Phenethylam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0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27668" y="1946845"/>
            <a:ext cx="479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smtClean="0">
                <a:solidFill>
                  <a:schemeClr val="bg1"/>
                </a:solidFill>
              </a:rPr>
              <a:t>    </a:t>
            </a:r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</a:t>
            </a:r>
            <a:r>
              <a:rPr lang="cs-CZ" sz="7200" i="1" dirty="0" err="1" smtClean="0">
                <a:solidFill>
                  <a:schemeClr val="bg1"/>
                </a:solidFill>
              </a:rPr>
              <a:t>Lecture</a:t>
            </a:r>
            <a:r>
              <a:rPr lang="cs-CZ" sz="7200" i="1" dirty="0" smtClean="0">
                <a:solidFill>
                  <a:schemeClr val="bg1"/>
                </a:solidFill>
              </a:rPr>
              <a:t> 2 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7964"/>
            <a:ext cx="10515600" cy="1325563"/>
          </a:xfrm>
        </p:spPr>
        <p:txBody>
          <a:bodyPr/>
          <a:lstStyle/>
          <a:p>
            <a:r>
              <a:rPr lang="en-US" dirty="0" smtClean="0"/>
              <a:t>Ion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401128"/>
            <a:ext cx="7101840" cy="356212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720" y="2370228"/>
            <a:ext cx="6202680" cy="390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Voltage gated, or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Ligand gated (controlled by other neurotransmitters</a:t>
            </a:r>
            <a:r>
              <a:rPr lang="mr-IN" sz="3200" dirty="0" smtClean="0">
                <a:latin typeface="+mn-lt"/>
              </a:rPr>
              <a:t>…</a:t>
            </a:r>
            <a:r>
              <a:rPr lang="en-US" sz="3200" dirty="0" smtClean="0">
                <a:latin typeface="+mn-lt"/>
              </a:rPr>
              <a:t>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err="1" smtClean="0">
                <a:latin typeface="+mn-lt"/>
              </a:rPr>
              <a:t>Glu</a:t>
            </a:r>
            <a:r>
              <a:rPr lang="en-US" sz="3200" dirty="0" smtClean="0">
                <a:latin typeface="+mn-lt"/>
              </a:rPr>
              <a:t> lets X</a:t>
            </a:r>
            <a:r>
              <a:rPr lang="en-US" sz="3200" baseline="30000" dirty="0" smtClean="0">
                <a:latin typeface="+mn-lt"/>
              </a:rPr>
              <a:t>+</a:t>
            </a:r>
            <a:r>
              <a:rPr lang="en-US" sz="3200" dirty="0" smtClean="0">
                <a:latin typeface="+mn-lt"/>
              </a:rPr>
              <a:t> in: excitatory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GABA lets X</a:t>
            </a:r>
            <a:r>
              <a:rPr lang="en-US" sz="3200" baseline="30000" dirty="0" smtClean="0">
                <a:latin typeface="+mn-lt"/>
              </a:rPr>
              <a:t>-</a:t>
            </a:r>
            <a:r>
              <a:rPr lang="en-US" sz="3200" dirty="0" smtClean="0">
                <a:latin typeface="+mn-lt"/>
              </a:rPr>
              <a:t> in: inhibitory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Ions define the membrane </a:t>
            </a:r>
            <a:r>
              <a:rPr lang="en-US" sz="3200" dirty="0" smtClean="0">
                <a:latin typeface="+mn-lt"/>
              </a:rPr>
              <a:t>potential of the neuron</a:t>
            </a:r>
            <a:endParaRPr lang="en-US" sz="3200" dirty="0">
              <a:latin typeface="+mn-lt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Resting potential =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 balance</a:t>
            </a:r>
          </a:p>
          <a:p>
            <a:r>
              <a:rPr lang="en-US" sz="3200" dirty="0" smtClean="0"/>
              <a:t>Accumulation of excitatory input raises potential</a:t>
            </a:r>
          </a:p>
          <a:p>
            <a:r>
              <a:rPr lang="en-US" sz="3200" dirty="0" smtClean="0"/>
              <a:t>When threshold passed, voltage-gated influx of Na</a:t>
            </a:r>
            <a:r>
              <a:rPr lang="en-US" sz="3200" baseline="30000" dirty="0" smtClean="0"/>
              <a:t>+</a:t>
            </a:r>
            <a:r>
              <a:rPr lang="en-US" sz="3200" dirty="0"/>
              <a:t> </a:t>
            </a:r>
            <a:r>
              <a:rPr lang="en-US" sz="3200" dirty="0" smtClean="0"/>
              <a:t>: depolarization</a:t>
            </a:r>
          </a:p>
          <a:p>
            <a:r>
              <a:rPr lang="en-US" sz="3200" dirty="0" smtClean="0"/>
              <a:t>1ms later, a voltage-gated massive </a:t>
            </a:r>
            <a:r>
              <a:rPr lang="en-US" sz="3200" dirty="0" err="1" smtClean="0"/>
              <a:t>outflux</a:t>
            </a:r>
            <a:r>
              <a:rPr lang="en-US" sz="3200" dirty="0" smtClean="0"/>
              <a:t> of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: back to resting potential and beyond: hyperpolarization</a:t>
            </a:r>
          </a:p>
          <a:p>
            <a:r>
              <a:rPr lang="en-US" sz="3200" dirty="0" smtClean="0"/>
              <a:t>Refractory period ~1ms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530"/>
            <a:ext cx="2590800" cy="24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Olfaction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0" y="899159"/>
            <a:ext cx="8559800" cy="5076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2545" y="5510151"/>
            <a:ext cx="393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 smtClean="0">
                <a:solidFill>
                  <a:srgbClr val="FF0000"/>
                </a:solidFill>
              </a:rPr>
              <a:t>*</a:t>
            </a:r>
            <a:r>
              <a:rPr lang="en-US" b="1" smtClean="0">
                <a:solidFill>
                  <a:srgbClr val="FF0000"/>
                </a:solidFill>
              </a:rPr>
              <a:t> Will not discuss further, possible topic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Grid and place cells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curve of a grid cell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neuron in the entorhinal cortex </a:t>
            </a:r>
            <a:r>
              <a:rPr lang="en-US" dirty="0" smtClean="0"/>
              <a:t>that </a:t>
            </a:r>
            <a:r>
              <a:rPr lang="en-US" dirty="0"/>
              <a:t>fires when the animal is in </a:t>
            </a:r>
            <a:r>
              <a:rPr lang="en-US" dirty="0" smtClean="0"/>
              <a:t>any one of the nodes of a triangular grid</a:t>
            </a:r>
            <a:endParaRPr lang="en-US" dirty="0"/>
          </a:p>
          <a:p>
            <a:r>
              <a:rPr lang="en-US" dirty="0" smtClean="0"/>
              <a:t>The movie: </a:t>
            </a:r>
          </a:p>
          <a:p>
            <a:r>
              <a:rPr lang="en-US" dirty="0" smtClean="0">
                <a:hlinkClick r:id="rId2"/>
              </a:rPr>
              <a:t>https://www.youtube.com/watch?v=i9GiLBXWAHIons</a:t>
            </a:r>
            <a:r>
              <a:rPr lang="en-US" dirty="0" smtClean="0"/>
              <a:t> 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43" y="290491"/>
            <a:ext cx="3080710" cy="3070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2545" y="5510151"/>
            <a:ext cx="452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Will not discuss much further, possible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42" y="1690688"/>
            <a:ext cx="7783878" cy="43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(Cerebral) Cortex:</a:t>
            </a:r>
            <a:br>
              <a:rPr lang="en-US" dirty="0" smtClean="0"/>
            </a:br>
            <a:r>
              <a:rPr lang="en-US" dirty="0" smtClean="0"/>
              <a:t>the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1.5 mm</a:t>
            </a:r>
          </a:p>
          <a:p>
            <a:r>
              <a:rPr lang="en-US" sz="3200" dirty="0" smtClean="0"/>
              <a:t>2500 cm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r>
              <a:rPr lang="en-US" sz="3200" dirty="0"/>
              <a:t>s</a:t>
            </a:r>
            <a:r>
              <a:rPr lang="en-US" sz="3200" dirty="0" smtClean="0"/>
              <a:t>ix layers</a:t>
            </a:r>
          </a:p>
          <a:p>
            <a:r>
              <a:rPr lang="en-US" sz="3200" dirty="0" smtClean="0"/>
              <a:t>20B neurons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techniques:  single unit, fMRI, EEG, </a:t>
            </a:r>
            <a:r>
              <a:rPr lang="en-US" dirty="0" err="1" smtClean="0"/>
              <a:t>ECoG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Forgot to mention the</a:t>
            </a:r>
            <a:r>
              <a:rPr lang="en-US" sz="3600" dirty="0" smtClean="0">
                <a:solidFill>
                  <a:srgbClr val="FF0000"/>
                </a:solidFill>
              </a:rPr>
              <a:t> hottest:</a:t>
            </a:r>
          </a:p>
          <a:p>
            <a:r>
              <a:rPr lang="en-US" sz="3600" dirty="0" err="1" smtClean="0"/>
              <a:t>Optogenetics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Ca</a:t>
            </a:r>
            <a:r>
              <a:rPr lang="en-US" sz="3600" baseline="30000" dirty="0" smtClean="0"/>
              <a:t>+</a:t>
            </a:r>
            <a:r>
              <a:rPr lang="en-US" sz="3600" dirty="0" smtClean="0"/>
              <a:t> imaging</a:t>
            </a:r>
            <a:endParaRPr lang="en-US" sz="3600" dirty="0"/>
          </a:p>
        </p:txBody>
      </p:sp>
      <p:sp>
        <p:nvSpPr>
          <p:cNvPr id="4" name="AutoShape 2" descr="mage result for optogenetic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17" y="1498791"/>
            <a:ext cx="5568950" cy="50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02994"/>
            <a:ext cx="10515600" cy="1325563"/>
          </a:xfrm>
        </p:spPr>
        <p:txBody>
          <a:bodyPr/>
          <a:lstStyle/>
          <a:p>
            <a:r>
              <a:rPr lang="en-US" dirty="0" smtClean="0"/>
              <a:t>Our topics: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355598"/>
            <a:ext cx="8009467" cy="6451600"/>
          </a:xfrm>
        </p:spPr>
        <p:txBody>
          <a:bodyPr>
            <a:normAutofit lnSpcReduction="10000"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Today </a:t>
            </a:r>
            <a:r>
              <a:rPr lang="en-US" sz="3200" b="1" i="1" dirty="0" smtClean="0">
                <a:solidFill>
                  <a:srgbClr val="FF0000"/>
                </a:solidFill>
              </a:rPr>
              <a:t>(continued </a:t>
            </a:r>
            <a:r>
              <a:rPr lang="en-US" sz="3200" b="1" i="1" dirty="0" smtClean="0">
                <a:solidFill>
                  <a:srgbClr val="FF0000"/>
                </a:solidFill>
              </a:rPr>
              <a:t>to next time): </a:t>
            </a:r>
            <a:r>
              <a:rPr lang="en-US" sz="3200" b="1" i="1" dirty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Vision, CNN, PCA, gradient descent</a:t>
            </a:r>
            <a:endParaRPr lang="en-US" sz="3200" dirty="0"/>
          </a:p>
          <a:p>
            <a:r>
              <a:rPr lang="en-US" sz="3200" dirty="0"/>
              <a:t>Synapses and </a:t>
            </a:r>
            <a:r>
              <a:rPr lang="en-US" sz="3200" dirty="0" err="1"/>
              <a:t>connectomics</a:t>
            </a:r>
            <a:endParaRPr lang="en-US" sz="3200" dirty="0"/>
          </a:p>
          <a:p>
            <a:r>
              <a:rPr lang="en-US" sz="3200" dirty="0"/>
              <a:t>Learning and plasticity</a:t>
            </a:r>
          </a:p>
          <a:p>
            <a:r>
              <a:rPr lang="en-US" sz="3200" dirty="0" smtClean="0"/>
              <a:t>Memory</a:t>
            </a:r>
            <a:r>
              <a:rPr lang="en-US" sz="3200" dirty="0"/>
              <a:t>, hippocampus, place </a:t>
            </a:r>
            <a:r>
              <a:rPr lang="en-US" sz="3200" dirty="0" smtClean="0"/>
              <a:t>cells</a:t>
            </a:r>
            <a:endParaRPr lang="en-US" sz="3200" dirty="0"/>
          </a:p>
          <a:p>
            <a:r>
              <a:rPr lang="en-US" sz="3200" dirty="0" smtClean="0"/>
              <a:t>Whole </a:t>
            </a:r>
            <a:r>
              <a:rPr lang="en-US" sz="3200" dirty="0"/>
              <a:t>brain computational models</a:t>
            </a:r>
          </a:p>
          <a:p>
            <a:r>
              <a:rPr lang="en-US" sz="3200" dirty="0"/>
              <a:t>Motion and </a:t>
            </a:r>
            <a:r>
              <a:rPr lang="en-US" sz="3200" dirty="0" smtClean="0"/>
              <a:t>decisions</a:t>
            </a:r>
          </a:p>
          <a:p>
            <a:r>
              <a:rPr lang="en-US" sz="3200" dirty="0" smtClean="0"/>
              <a:t>Brain </a:t>
            </a:r>
            <a:r>
              <a:rPr lang="en-US" sz="3200" dirty="0"/>
              <a:t>oscillations</a:t>
            </a:r>
          </a:p>
          <a:p>
            <a:r>
              <a:rPr lang="en-US" sz="3200" dirty="0" smtClean="0"/>
              <a:t>Reinforcement </a:t>
            </a:r>
            <a:r>
              <a:rPr lang="en-US" sz="3200" dirty="0"/>
              <a:t>learning</a:t>
            </a:r>
          </a:p>
          <a:p>
            <a:r>
              <a:rPr lang="en-US" sz="3200" dirty="0"/>
              <a:t>Natural language</a:t>
            </a:r>
          </a:p>
          <a:p>
            <a:r>
              <a:rPr lang="en-US" sz="3200" dirty="0"/>
              <a:t>Assemblies of neurons</a:t>
            </a:r>
          </a:p>
          <a:p>
            <a:r>
              <a:rPr lang="en-US" sz="3200" dirty="0"/>
              <a:t>On evolution and development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4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Today:  Vision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0266"/>
            <a:ext cx="10515600" cy="47545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The eye</a:t>
            </a:r>
          </a:p>
          <a:p>
            <a:r>
              <a:rPr lang="en-US" sz="3600" dirty="0" smtClean="0"/>
              <a:t>The visual cortex</a:t>
            </a:r>
          </a:p>
          <a:p>
            <a:r>
              <a:rPr lang="en-US" sz="3600" dirty="0" smtClean="0"/>
              <a:t>The Hubel - Wiesel cat</a:t>
            </a:r>
          </a:p>
          <a:p>
            <a:r>
              <a:rPr lang="en-US" sz="3600" dirty="0"/>
              <a:t>Gradient descent</a:t>
            </a:r>
          </a:p>
          <a:p>
            <a:r>
              <a:rPr lang="en-US" sz="3600" dirty="0" smtClean="0"/>
              <a:t>Convolutional </a:t>
            </a:r>
            <a:r>
              <a:rPr lang="en-US" sz="3600" dirty="0" smtClean="0"/>
              <a:t>neural networks</a:t>
            </a:r>
          </a:p>
          <a:p>
            <a:r>
              <a:rPr lang="en-US" sz="3600" dirty="0" smtClean="0"/>
              <a:t>Supervised </a:t>
            </a:r>
            <a:r>
              <a:rPr lang="en-US" sz="3600" dirty="0" smtClean="0"/>
              <a:t>vs unsupervised learning</a:t>
            </a:r>
          </a:p>
          <a:p>
            <a:r>
              <a:rPr lang="en-US" sz="3600" dirty="0" smtClean="0"/>
              <a:t>PCA</a:t>
            </a:r>
          </a:p>
          <a:p>
            <a:r>
              <a:rPr lang="en-US" sz="3600" dirty="0" smtClean="0"/>
              <a:t>The </a:t>
            </a:r>
            <a:r>
              <a:rPr lang="en-US" sz="3600" dirty="0" err="1" smtClean="0"/>
              <a:t>Olshausen</a:t>
            </a:r>
            <a:r>
              <a:rPr lang="en-US" sz="3600" dirty="0" smtClean="0"/>
              <a:t>-Field paper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18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ge result for eye retina fov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56533" cy="65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751381" y="-93670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02244" y="2236333"/>
            <a:ext cx="39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bg1"/>
                </a:solidFill>
              </a:rPr>
              <a:t>Computation</a:t>
            </a:r>
            <a:r>
              <a:rPr lang="cs-CZ" sz="4800" i="1" dirty="0" smtClean="0">
                <a:solidFill>
                  <a:schemeClr val="bg1"/>
                </a:solidFill>
              </a:rPr>
              <a:t> 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2004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mage result for horizontal cells reti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0" y="365125"/>
            <a:ext cx="9263110" cy="664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1967 Nobel prize for the physiology and chemistry of vision: George </a:t>
            </a:r>
            <a:r>
              <a:rPr lang="en-US" sz="4000" dirty="0"/>
              <a:t>Wald, Ragnar Granit, and </a:t>
            </a:r>
            <a:r>
              <a:rPr lang="en-US" sz="4000" dirty="0" err="1"/>
              <a:t>Haldan</a:t>
            </a:r>
            <a:r>
              <a:rPr lang="en-US" sz="4000" dirty="0"/>
              <a:t> </a:t>
            </a:r>
            <a:r>
              <a:rPr lang="en-US" sz="4000" dirty="0" err="1"/>
              <a:t>Keffer</a:t>
            </a:r>
            <a:r>
              <a:rPr lang="en-US" sz="4000" dirty="0"/>
              <a:t> </a:t>
            </a:r>
            <a:r>
              <a:rPr lang="en-US" sz="4000" dirty="0" smtClean="0"/>
              <a:t>Hartline </a:t>
            </a:r>
            <a:endParaRPr lang="en-US" sz="4000" dirty="0">
              <a:solidFill>
                <a:srgbClr val="C00000"/>
              </a:solidFill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84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upload.wikimedia.org/wikipedia/commons/thumb/6/65/Eye_iris.jpg/1024px-Eye_iri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0" y="-1012048"/>
            <a:ext cx="14321522" cy="958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2667" y="1997420"/>
            <a:ext cx="75522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“To </a:t>
            </a:r>
            <a:r>
              <a:rPr lang="en-US" sz="3200" dirty="0">
                <a:solidFill>
                  <a:schemeClr val="bg1"/>
                </a:solidFill>
              </a:rPr>
              <a:t>suppose that the eye with all its inimitable contrivances for adjusting the </a:t>
            </a:r>
            <a:r>
              <a:rPr lang="en-US" sz="3200" dirty="0" smtClean="0">
                <a:solidFill>
                  <a:schemeClr val="bg1"/>
                </a:solidFill>
              </a:rPr>
              <a:t>focus </a:t>
            </a:r>
            <a:r>
              <a:rPr lang="en-US" sz="3200" dirty="0">
                <a:solidFill>
                  <a:schemeClr val="bg1"/>
                </a:solidFill>
              </a:rPr>
              <a:t>to different distances, for admitting different amounts of light, and for </a:t>
            </a:r>
            <a:r>
              <a:rPr lang="en-US" sz="3200" dirty="0" smtClean="0">
                <a:solidFill>
                  <a:schemeClr val="bg1"/>
                </a:solidFill>
              </a:rPr>
              <a:t>the </a:t>
            </a:r>
            <a:r>
              <a:rPr lang="en-US" sz="3200" dirty="0">
                <a:solidFill>
                  <a:schemeClr val="bg1"/>
                </a:solidFill>
              </a:rPr>
              <a:t>correction of spherical and chromatic aberration, could have been formed </a:t>
            </a:r>
            <a:r>
              <a:rPr lang="en-US" sz="3200" dirty="0" smtClean="0">
                <a:solidFill>
                  <a:schemeClr val="bg1"/>
                </a:solidFill>
              </a:rPr>
              <a:t>by </a:t>
            </a:r>
            <a:r>
              <a:rPr lang="en-US" sz="3200" dirty="0">
                <a:solidFill>
                  <a:schemeClr val="bg1"/>
                </a:solidFill>
              </a:rPr>
              <a:t>natural selection, seems, I freely confess, absurd in the highest </a:t>
            </a:r>
            <a:r>
              <a:rPr lang="en-US" sz="3200" dirty="0" smtClean="0">
                <a:solidFill>
                  <a:schemeClr val="bg1"/>
                </a:solidFill>
              </a:rPr>
              <a:t>degree”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Charles Darwin </a:t>
            </a:r>
            <a:r>
              <a:rPr lang="en-US" sz="3200" i="1" dirty="0" smtClean="0">
                <a:solidFill>
                  <a:schemeClr val="bg1"/>
                </a:solidFill>
              </a:rPr>
              <a:t>The Origin of Species </a:t>
            </a:r>
            <a:r>
              <a:rPr lang="en-US" sz="3200" dirty="0" smtClean="0">
                <a:solidFill>
                  <a:schemeClr val="bg1"/>
                </a:solidFill>
              </a:rPr>
              <a:t>1859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1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800" y="104451"/>
            <a:ext cx="10515600" cy="1325563"/>
          </a:xfrm>
        </p:spPr>
        <p:txBody>
          <a:bodyPr/>
          <a:lstStyle/>
          <a:p>
            <a:r>
              <a:rPr lang="en-US" dirty="0" smtClean="0"/>
              <a:t>Absurd things do happen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1430014"/>
            <a:ext cx="11525656" cy="5427986"/>
          </a:xfrm>
        </p:spPr>
      </p:pic>
    </p:spTree>
    <p:extLst>
      <p:ext uri="{BB962C8B-B14F-4D97-AF65-F5344CB8AC3E}">
        <p14:creationId xmlns:p14="http://schemas.microsoft.com/office/powerpoint/2010/main" val="11347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Cambrian (530 Mya): </a:t>
            </a:r>
            <a:br>
              <a:rPr lang="en-US" dirty="0" smtClean="0"/>
            </a:br>
            <a:r>
              <a:rPr lang="en-US" dirty="0" smtClean="0"/>
              <a:t>vision </a:t>
            </a:r>
            <a:r>
              <a:rPr lang="en-US" dirty="0"/>
              <a:t>+</a:t>
            </a:r>
            <a:r>
              <a:rPr lang="en-US" dirty="0" smtClean="0"/>
              <a:t> locomotion = acceleration</a:t>
            </a:r>
            <a:endParaRPr lang="en-US" dirty="0"/>
          </a:p>
        </p:txBody>
      </p:sp>
      <p:pic>
        <p:nvPicPr>
          <p:cNvPr id="15362" name="Picture 2" descr="mage result for cambrian diversit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9" y="1690688"/>
            <a:ext cx="686521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Many</a:t>
            </a:r>
            <a:r>
              <a:rPr lang="en-US" dirty="0" smtClean="0"/>
              <a:t> independent discoveries/early branches</a:t>
            </a:r>
            <a:endParaRPr lang="en-US" dirty="0"/>
          </a:p>
        </p:txBody>
      </p:sp>
      <p:pic>
        <p:nvPicPr>
          <p:cNvPr id="16386" name="Picture 2" descr="mage result for types of animal ey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4" y="19192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of them </a:t>
            </a:r>
            <a:br>
              <a:rPr lang="en-US" dirty="0" smtClean="0"/>
            </a:br>
            <a:r>
              <a:rPr lang="en-US" dirty="0" smtClean="0"/>
              <a:t>is the </a:t>
            </a:r>
            <a:br>
              <a:rPr lang="en-US" dirty="0" smtClean="0"/>
            </a:br>
            <a:r>
              <a:rPr lang="en-US" dirty="0" smtClean="0"/>
              <a:t>vertebrate eye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8436" name="Picture 4" descr="volution of the 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12" y="0"/>
            <a:ext cx="6248400" cy="68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ge result for eye retina fov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2" y="435546"/>
            <a:ext cx="7499406" cy="41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08800" y="1610546"/>
            <a:ext cx="5063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So, what happens 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after 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the retinal ganglia?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5930392" y="2668727"/>
            <a:ext cx="978408" cy="484632"/>
          </a:xfrm>
          <a:prstGeom prst="leftArrow">
            <a:avLst>
              <a:gd name="adj1" fmla="val 360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94" y="2450454"/>
            <a:ext cx="10515600" cy="1325563"/>
          </a:xfrm>
        </p:spPr>
        <p:txBody>
          <a:bodyPr/>
          <a:lstStyle/>
          <a:p>
            <a:r>
              <a:rPr lang="en-US" dirty="0" smtClean="0"/>
              <a:t>The chiasm</a:t>
            </a:r>
            <a:endParaRPr lang="en-US" dirty="0"/>
          </a:p>
        </p:txBody>
      </p:sp>
      <p:pic>
        <p:nvPicPr>
          <p:cNvPr id="1026" name="Picture 2" descr="mage result for optic nerve chias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2" r="-4008"/>
          <a:stretch/>
        </p:blipFill>
        <p:spPr bwMode="auto">
          <a:xfrm>
            <a:off x="3463761" y="1460448"/>
            <a:ext cx="8287252" cy="463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5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archetypical deep net  </a:t>
            </a:r>
            <a:endParaRPr lang="en-US" dirty="0"/>
          </a:p>
        </p:txBody>
      </p:sp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0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2" y="19920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1" y="238393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First:  What happened last Wednesday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9" y="97551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The paths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80" y="406400"/>
            <a:ext cx="5765800" cy="6045200"/>
          </a:xfrm>
          <a:prstGeom prst="rect">
            <a:avLst/>
          </a:prstGeom>
        </p:spPr>
      </p:pic>
      <p:sp>
        <p:nvSpPr>
          <p:cNvPr id="6" name="AutoShape 2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82391" y="354921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Areas within V1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78802" y="4114730"/>
            <a:ext cx="1123410" cy="3895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3743" y="2687436"/>
            <a:ext cx="2733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Symbols for: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Binocular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Angle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Color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Motion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332391" y="2299490"/>
            <a:ext cx="1878198" cy="497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0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2" y="19920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5466" y="459301"/>
            <a:ext cx="760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</a:t>
            </a:r>
            <a:r>
              <a:rPr lang="en-US" sz="4400" dirty="0" smtClean="0"/>
              <a:t>time for the path:  </a:t>
            </a:r>
            <a:r>
              <a:rPr lang="en-US" sz="4400" dirty="0"/>
              <a:t>0.15s</a:t>
            </a:r>
          </a:p>
        </p:txBody>
      </p:sp>
    </p:spTree>
    <p:extLst>
      <p:ext uri="{BB962C8B-B14F-4D97-AF65-F5344CB8AC3E}">
        <p14:creationId xmlns:p14="http://schemas.microsoft.com/office/powerpoint/2010/main" val="10597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Q:  Too fast?  Too slow?</a:t>
            </a:r>
          </a:p>
          <a:p>
            <a:r>
              <a:rPr lang="en-US" sz="3600" dirty="0" smtClean="0"/>
              <a:t>What is the depth of the network?</a:t>
            </a:r>
          </a:p>
          <a:p>
            <a:r>
              <a:rPr lang="en-US" sz="3600" dirty="0" smtClean="0"/>
              <a:t>Total axon distance traveled ~10ms</a:t>
            </a:r>
          </a:p>
          <a:p>
            <a:r>
              <a:rPr lang="en-US" sz="3600" dirty="0" smtClean="0"/>
              <a:t>Each neuron firing every 20ms</a:t>
            </a:r>
          </a:p>
          <a:p>
            <a:r>
              <a:rPr lang="en-US" sz="3600" dirty="0" smtClean="0"/>
              <a:t>Human reaction to visual stimulus: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  250ms</a:t>
            </a:r>
          </a:p>
          <a:p>
            <a:r>
              <a:rPr lang="en-US" sz="3600" dirty="0" smtClean="0"/>
              <a:t>Audio: 170ms.  Touch: 150ms</a:t>
            </a:r>
          </a:p>
          <a:p>
            <a:r>
              <a:rPr lang="en-US" sz="3600" dirty="0" smtClean="0"/>
              <a:t>btw, Break: 1,500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687221"/>
            <a:ext cx="7526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</a:t>
            </a:r>
            <a:r>
              <a:rPr lang="en-US" sz="4400" dirty="0" smtClean="0"/>
              <a:t>time for the path:  150 </a:t>
            </a:r>
            <a:r>
              <a:rPr lang="en-US" sz="4400" dirty="0" err="1" smtClean="0"/>
              <a:t>ms</a:t>
            </a:r>
            <a:endParaRPr lang="en-US" sz="4400" dirty="0"/>
          </a:p>
        </p:txBody>
      </p:sp>
      <p:pic>
        <p:nvPicPr>
          <p:cNvPr id="5" name="Picture 4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80" y="1344300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 Thinker!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https://www.dailymotion.com/video/x278zke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the path: not so simple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AutoShape 6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mage result for visual cortex connections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0" t="19695" r="-1" b="26698"/>
          <a:stretch/>
        </p:blipFill>
        <p:spPr>
          <a:xfrm>
            <a:off x="5253852" y="1845732"/>
            <a:ext cx="6112649" cy="50122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1845732"/>
            <a:ext cx="10515600" cy="2218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There are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many</a:t>
            </a:r>
          </a:p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eedback axons!</a:t>
            </a:r>
          </a:p>
          <a:p>
            <a:r>
              <a:rPr lang="en-US" b="1" dirty="0" smtClean="0"/>
              <a:t>(see Jeff Hawkins </a:t>
            </a:r>
          </a:p>
          <a:p>
            <a:r>
              <a:rPr lang="en-US" b="1" i="1" dirty="0" smtClean="0"/>
              <a:t>“On Intelligence”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8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33" y="23476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5" y="23476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90600" y="186267"/>
            <a:ext cx="10515600" cy="1656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The path: not so simple</a:t>
            </a:r>
            <a:r>
              <a:rPr lang="mr-IN" b="1" dirty="0" smtClean="0"/>
              <a:t>…</a:t>
            </a:r>
            <a:r>
              <a:rPr lang="en-US" b="1" dirty="0" smtClean="0"/>
              <a:t>.    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All upward links also go through the thalamus!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/>
              <a:t>(see Simons talk by Murray Sherman)</a:t>
            </a:r>
            <a:endParaRPr lang="en-US" b="1" dirty="0"/>
          </a:p>
        </p:txBody>
      </p:sp>
      <p:sp>
        <p:nvSpPr>
          <p:cNvPr id="5" name="Notched Right Arrow 4"/>
          <p:cNvSpPr/>
          <p:nvPr/>
        </p:nvSpPr>
        <p:spPr>
          <a:xfrm rot="8860058">
            <a:off x="9554976" y="3499477"/>
            <a:ext cx="1210048" cy="474133"/>
          </a:xfrm>
          <a:prstGeom prst="notchedRightArrow">
            <a:avLst>
              <a:gd name="adj1" fmla="val 4197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69734" y="4334934"/>
            <a:ext cx="6519332" cy="64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69733" y="4064000"/>
            <a:ext cx="5706533" cy="270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75" y="1359825"/>
            <a:ext cx="10515600" cy="4138349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But what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does this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circuit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compute?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80" y="406400"/>
            <a:ext cx="5765800" cy="6045200"/>
          </a:xfrm>
          <a:prstGeom prst="rect">
            <a:avLst/>
          </a:prstGeom>
        </p:spPr>
      </p:pic>
      <p:sp>
        <p:nvSpPr>
          <p:cNvPr id="6" name="AutoShape 2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and Wiesel experiment (1959)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7715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Recorded from </a:t>
            </a:r>
            <a:r>
              <a:rPr lang="en-US" sz="3200" dirty="0" smtClean="0">
                <a:solidFill>
                  <a:srgbClr val="C00000"/>
                </a:solidFill>
              </a:rPr>
              <a:t>neurons </a:t>
            </a:r>
            <a:r>
              <a:rPr lang="en-US" sz="3200" dirty="0" smtClean="0"/>
              <a:t>in the visual cortex (and LGN) of an </a:t>
            </a:r>
            <a:r>
              <a:rPr lang="en-US" sz="3200" dirty="0" smtClean="0">
                <a:solidFill>
                  <a:srgbClr val="C00000"/>
                </a:solidFill>
              </a:rPr>
              <a:t>immobilized, awake, sedated, locally anesthetized</a:t>
            </a:r>
            <a:r>
              <a:rPr lang="en-US" sz="3200" dirty="0" smtClean="0"/>
              <a:t> cat</a:t>
            </a:r>
          </a:p>
          <a:p>
            <a:r>
              <a:rPr lang="en-US" sz="3200" dirty="0" smtClean="0"/>
              <a:t>Showed various visual </a:t>
            </a:r>
            <a:r>
              <a:rPr lang="en-US" sz="3200" dirty="0" smtClean="0">
                <a:solidFill>
                  <a:srgbClr val="C00000"/>
                </a:solidFill>
              </a:rPr>
              <a:t>stimuli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smtClean="0"/>
              <a:t>Changed a stimulus </a:t>
            </a:r>
            <a:r>
              <a:rPr lang="en-US" sz="3200" dirty="0" smtClean="0">
                <a:solidFill>
                  <a:srgbClr val="C00000"/>
                </a:solidFill>
              </a:rPr>
              <a:t>parameter</a:t>
            </a:r>
            <a:r>
              <a:rPr lang="en-US" sz="3200" dirty="0" smtClean="0"/>
              <a:t>, such as angle or horizontal offset</a:t>
            </a:r>
          </a:p>
          <a:p>
            <a:r>
              <a:rPr lang="en-US" sz="3200" dirty="0" smtClean="0"/>
              <a:t>Calculated </a:t>
            </a:r>
            <a:r>
              <a:rPr lang="en-US" sz="3200" dirty="0" smtClean="0">
                <a:solidFill>
                  <a:srgbClr val="C00000"/>
                </a:solidFill>
              </a:rPr>
              <a:t>firing rate</a:t>
            </a:r>
            <a:r>
              <a:rPr lang="en-US" sz="3200" dirty="0" smtClean="0"/>
              <a:t>, ultimately the </a:t>
            </a:r>
            <a:r>
              <a:rPr lang="en-US" sz="3200" dirty="0" smtClean="0">
                <a:solidFill>
                  <a:srgbClr val="C00000"/>
                </a:solidFill>
              </a:rPr>
              <a:t>receptive field, </a:t>
            </a:r>
            <a:r>
              <a:rPr lang="en-US" sz="3200" dirty="0" smtClean="0"/>
              <a:t>of each neuron (~ the max of the tuning curve) as a function of the parameter(s)</a:t>
            </a:r>
            <a:endParaRPr lang="en-US" sz="3200" dirty="0"/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www.youtube.com/watch?v=8VdFf3egwfg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5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9905" y="2677607"/>
            <a:ext cx="12488092" cy="4702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Hubel and Wiesel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Pioneered the experimental methodology (1959)</a:t>
            </a:r>
          </a:p>
          <a:p>
            <a:r>
              <a:rPr lang="en-US" sz="3600" dirty="0" smtClean="0"/>
              <a:t>Receptive fields beyond the retina (cf. Hartline 1940)</a:t>
            </a:r>
          </a:p>
          <a:p>
            <a:r>
              <a:rPr lang="en-US" sz="3600" dirty="0" smtClean="0"/>
              <a:t>The importance of edge detection (1959)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Reflected on the experiment, conjectured how edges can be detected by a hierarchical neural circuit (1962)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Nobel (1980)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79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4938"/>
              </p:ext>
            </p:extLst>
          </p:nvPr>
        </p:nvGraphicFramePr>
        <p:xfrm>
          <a:off x="2203449" y="0"/>
          <a:ext cx="8128000" cy="676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6215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COMPUTER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BRAIN</a:t>
                      </a:r>
                      <a:endParaRPr lang="en-US" sz="24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Inorganic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Alive 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Exact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Error prone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70 </a:t>
                      </a:r>
                      <a:r>
                        <a:rPr lang="mr-IN" sz="2800" dirty="0" smtClean="0"/>
                        <a:t>–</a:t>
                      </a:r>
                      <a:r>
                        <a:rPr lang="en-US" sz="2800" dirty="0" smtClean="0"/>
                        <a:t> 7,000,000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20 Watts</a:t>
                      </a:r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Chess, Go, Jeopardy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Survival, creativity, dreams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</a:t>
                      </a:r>
                      <a:r>
                        <a:rPr lang="en-US" sz="2800" baseline="30000" dirty="0" smtClean="0"/>
                        <a:t>10 -- 18</a:t>
                      </a:r>
                      <a:r>
                        <a:rPr lang="en-US" sz="2800" baseline="0" dirty="0" smtClean="0"/>
                        <a:t> operations/s</a:t>
                      </a:r>
                    </a:p>
                    <a:p>
                      <a:r>
                        <a:rPr lang="en-US" sz="2800" baseline="0" dirty="0" smtClean="0"/>
                        <a:t>1 </a:t>
                      </a:r>
                      <a:r>
                        <a:rPr lang="mr-IN" sz="2800" baseline="0" dirty="0" smtClean="0"/>
                        <a:t>–</a:t>
                      </a:r>
                      <a:r>
                        <a:rPr lang="en-US" sz="2800" baseline="0" dirty="0" smtClean="0"/>
                        <a:t> 40,000 processors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 operations/s,</a:t>
                      </a:r>
                      <a:r>
                        <a:rPr lang="en-US" sz="2800" baseline="0" dirty="0" smtClean="0"/>
                        <a:t> </a:t>
                      </a:r>
                    </a:p>
                    <a:p>
                      <a:r>
                        <a:rPr lang="en-US" sz="2800" baseline="0" dirty="0" smtClean="0"/>
                        <a:t>10</a:t>
                      </a:r>
                      <a:r>
                        <a:rPr lang="en-US" sz="2800" baseline="30000" dirty="0" smtClean="0"/>
                        <a:t>11</a:t>
                      </a:r>
                      <a:r>
                        <a:rPr lang="en-US" sz="2800" baseline="0" dirty="0" smtClean="0"/>
                        <a:t> components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Connects to others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If</a:t>
                      </a:r>
                      <a:r>
                        <a:rPr lang="en-US" sz="2800" baseline="0" dirty="0" smtClean="0"/>
                        <a:t> in the mood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Was designed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 evolved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Cool</a:t>
                      </a:r>
                      <a:r>
                        <a:rPr lang="en-US" sz="2800" baseline="0" dirty="0" smtClean="0"/>
                        <a:t> machine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Rather emotional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deliberately programmed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emergent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4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</a:t>
            </a:r>
            <a:r>
              <a:rPr lang="mr-IN" dirty="0" smtClean="0"/>
              <a:t>–</a:t>
            </a:r>
            <a:r>
              <a:rPr lang="en-US" dirty="0" smtClean="0"/>
              <a:t> Wiesel conjecture: simple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508"/>
            <a:ext cx="10058400" cy="54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</a:t>
            </a:r>
            <a:r>
              <a:rPr lang="mr-IN" dirty="0" smtClean="0"/>
              <a:t>–</a:t>
            </a:r>
            <a:r>
              <a:rPr lang="en-US" dirty="0" smtClean="0"/>
              <a:t> Wiesel conjecture: complex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58" y="1690688"/>
            <a:ext cx="9324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Wow!</a:t>
            </a:r>
            <a:endParaRPr lang="en-US" dirty="0"/>
          </a:p>
        </p:txBody>
      </p:sp>
      <p:pic>
        <p:nvPicPr>
          <p:cNvPr id="4" name="Picture 3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67" y="1324845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Incidentally: brief history </a:t>
            </a:r>
            <a:br>
              <a:rPr lang="en-US" dirty="0" smtClean="0"/>
            </a:br>
            <a:r>
              <a:rPr lang="en-US" dirty="0" smtClean="0"/>
              <a:t>of the killer discussion section maneuver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9089"/>
            <a:ext cx="10515600" cy="4351338"/>
          </a:xfrm>
        </p:spPr>
        <p:txBody>
          <a:bodyPr/>
          <a:lstStyle/>
          <a:p>
            <a:r>
              <a:rPr lang="en-US" sz="3600" dirty="0"/>
              <a:t>Crick and Watson, 1953 </a:t>
            </a:r>
            <a:r>
              <a:rPr lang="en-US" sz="3600" dirty="0">
                <a:sym typeface="Wingdings"/>
              </a:rPr>
              <a:t> Nobel </a:t>
            </a:r>
            <a:r>
              <a:rPr lang="en-US" sz="3600" dirty="0" smtClean="0">
                <a:sym typeface="Wingdings"/>
              </a:rPr>
              <a:t>1962</a:t>
            </a:r>
          </a:p>
          <a:p>
            <a:pPr marL="0" indent="0">
              <a:buNone/>
            </a:pPr>
            <a:r>
              <a:rPr lang="en-US" sz="3600" i="1" dirty="0" smtClean="0">
                <a:solidFill>
                  <a:srgbClr val="C00000"/>
                </a:solidFill>
              </a:rPr>
              <a:t>"It </a:t>
            </a:r>
            <a:r>
              <a:rPr lang="en-US" sz="3600" i="1" dirty="0">
                <a:solidFill>
                  <a:srgbClr val="C00000"/>
                </a:solidFill>
              </a:rPr>
              <a:t>did not escape our attention that a certain connection that we immediately postulated offers a possible mechanism for copying genetic material</a:t>
            </a:r>
            <a:r>
              <a:rPr lang="en-US" sz="3600" i="1" dirty="0" smtClean="0">
                <a:solidFill>
                  <a:srgbClr val="C00000"/>
                </a:solidFill>
              </a:rPr>
              <a:t>.” </a:t>
            </a:r>
          </a:p>
          <a:p>
            <a:endParaRPr lang="en-US" sz="3600" dirty="0" smtClean="0">
              <a:sym typeface="Wingdings"/>
            </a:endParaRPr>
          </a:p>
          <a:p>
            <a:r>
              <a:rPr lang="en-US" sz="3600" dirty="0" smtClean="0">
                <a:sym typeface="Wingdings"/>
              </a:rPr>
              <a:t>Hubel and Wiesel 1962  Nobel 1981</a:t>
            </a:r>
          </a:p>
          <a:p>
            <a:r>
              <a:rPr lang="en-US" sz="3600" dirty="0" smtClean="0">
                <a:sym typeface="Wingdings"/>
              </a:rPr>
              <a:t>Abel and Buck 1991  Nobel 2006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89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r>
              <a:rPr lang="en-US" sz="3200" dirty="0" smtClean="0"/>
              <a:t>1957: The Rosenblatt perceptron 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"the </a:t>
            </a:r>
            <a:r>
              <a:rPr lang="en-US" sz="3200" i="1" dirty="0">
                <a:solidFill>
                  <a:srgbClr val="FF0000"/>
                </a:solidFill>
              </a:rPr>
              <a:t>embryo of an electronic computer that </a:t>
            </a:r>
            <a:r>
              <a:rPr lang="en-US" sz="3200" i="1" dirty="0" smtClean="0">
                <a:solidFill>
                  <a:srgbClr val="FF0000"/>
                </a:solidFill>
              </a:rPr>
              <a:t>the Navy </a:t>
            </a:r>
            <a:r>
              <a:rPr lang="en-US" sz="3200" i="1" dirty="0">
                <a:solidFill>
                  <a:srgbClr val="FF0000"/>
                </a:solidFill>
              </a:rPr>
              <a:t>expects will be able to walk, talk, see, write, reproduce itself and be conscious of its existence</a:t>
            </a:r>
            <a:r>
              <a:rPr lang="en-US" sz="3200" i="1" dirty="0" smtClean="0">
                <a:solidFill>
                  <a:srgbClr val="FF0000"/>
                </a:solidFill>
              </a:rPr>
              <a:t>.” </a:t>
            </a:r>
            <a:r>
              <a:rPr lang="en-US" sz="3200" dirty="0" smtClean="0"/>
              <a:t>NYT 1957</a:t>
            </a:r>
          </a:p>
          <a:p>
            <a:r>
              <a:rPr lang="en-US" sz="3200" dirty="0" smtClean="0"/>
              <a:t>1960s: XOR </a:t>
            </a:r>
            <a:r>
              <a:rPr lang="en-US" sz="3200" dirty="0" smtClean="0"/>
              <a:t>and </a:t>
            </a:r>
            <a:r>
              <a:rPr lang="en-US" sz="3200" dirty="0" smtClean="0"/>
              <a:t>the Minsky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Papert</a:t>
            </a:r>
            <a:r>
              <a:rPr lang="en-US" sz="3200" dirty="0" smtClean="0"/>
              <a:t> perceptron </a:t>
            </a:r>
            <a:r>
              <a:rPr lang="en-US" sz="3200" dirty="0" smtClean="0"/>
              <a:t>(1972)</a:t>
            </a:r>
          </a:p>
          <a:p>
            <a:r>
              <a:rPr lang="en-US" sz="3200" dirty="0" smtClean="0"/>
              <a:t>The first AI winter</a:t>
            </a:r>
          </a:p>
          <a:p>
            <a:r>
              <a:rPr lang="en-US" sz="3200" dirty="0" smtClean="0"/>
              <a:t>1975 K. Fukushima: the </a:t>
            </a:r>
            <a:r>
              <a:rPr lang="en-US" sz="3200" dirty="0" err="1" smtClean="0"/>
              <a:t>Cognitron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12520" y="480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study of neurons in 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Fukushima 1980:  The </a:t>
            </a:r>
            <a:r>
              <a:rPr lang="en-US" dirty="0" err="1" smtClean="0"/>
              <a:t>Neocognitron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89" y="2774951"/>
            <a:ext cx="13438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Explicitly inspired by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Hubel and Wiesel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”unsupervised learning”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f weights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6" y="1690688"/>
            <a:ext cx="6504709" cy="41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1" y="0"/>
            <a:ext cx="11133673" cy="7031794"/>
          </a:xfrm>
        </p:spPr>
      </p:pic>
    </p:spTree>
    <p:extLst>
      <p:ext uri="{BB962C8B-B14F-4D97-AF65-F5344CB8AC3E}">
        <p14:creationId xmlns:p14="http://schemas.microsoft.com/office/powerpoint/2010/main" val="2644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are the weights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”</a:t>
            </a:r>
            <a:r>
              <a:rPr lang="en-US" sz="3600" b="1" dirty="0" smtClean="0">
                <a:solidFill>
                  <a:srgbClr val="C00000"/>
                </a:solidFill>
              </a:rPr>
              <a:t>The unreasonable effectiveness of gradient descent in learning</a:t>
            </a:r>
            <a:r>
              <a:rPr lang="en-US" sz="3600" dirty="0" smtClean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endParaRPr lang="en-US" sz="3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C00000"/>
                </a:solidFill>
              </a:rPr>
              <a:t>cf</a:t>
            </a:r>
            <a:r>
              <a:rPr lang="en-US" sz="3600" dirty="0" smtClean="0">
                <a:solidFill>
                  <a:srgbClr val="C00000"/>
                </a:solidFill>
              </a:rPr>
              <a:t>:  </a:t>
            </a:r>
            <a:r>
              <a:rPr lang="en-US" sz="3600" b="1" dirty="0" smtClean="0"/>
              <a:t>The unreasonable effectiveness </a:t>
            </a:r>
            <a:r>
              <a:rPr lang="en-US" sz="3600" b="1" dirty="0"/>
              <a:t>of </a:t>
            </a:r>
            <a:r>
              <a:rPr lang="en-US" sz="3600" b="1" dirty="0" smtClean="0"/>
              <a:t>mathematics </a:t>
            </a:r>
            <a:r>
              <a:rPr lang="en-US" sz="3600" b="1" dirty="0"/>
              <a:t>in the </a:t>
            </a:r>
            <a:r>
              <a:rPr lang="en-US" sz="3600" b="1" dirty="0" smtClean="0"/>
              <a:t>natural sciences </a:t>
            </a:r>
            <a:r>
              <a:rPr lang="en-US" sz="3600" dirty="0" smtClean="0"/>
              <a:t>by </a:t>
            </a:r>
            <a:r>
              <a:rPr lang="en-US" sz="3600" dirty="0"/>
              <a:t>Eugene Wigner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51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To approximate the minimum of a </a:t>
            </a:r>
            <a:r>
              <a:rPr lang="en-US" sz="3600" dirty="0" smtClean="0">
                <a:solidFill>
                  <a:schemeClr val="accent2"/>
                </a:solidFill>
              </a:rPr>
              <a:t>differentiable</a:t>
            </a:r>
            <a:r>
              <a:rPr lang="en-US" sz="3600" dirty="0" smtClean="0"/>
              <a:t> function      f: R</a:t>
            </a:r>
            <a:r>
              <a:rPr lang="en-US" sz="3600" baseline="30000" dirty="0" smtClean="0"/>
              <a:t>d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/>
              </a:rPr>
              <a:t> 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Set t = 0,  and set x</a:t>
            </a:r>
            <a:r>
              <a:rPr lang="en-US" sz="3600" baseline="30000" dirty="0" smtClean="0"/>
              <a:t>0</a:t>
            </a:r>
            <a:r>
              <a:rPr lang="en-US" sz="3600" dirty="0" smtClean="0"/>
              <a:t> to </a:t>
            </a:r>
            <a:r>
              <a:rPr lang="en-US" sz="3600" dirty="0" smtClean="0">
                <a:solidFill>
                  <a:schemeClr val="accent2"/>
                </a:solidFill>
              </a:rPr>
              <a:t>some initial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Repeat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 </a:t>
            </a:r>
            <a:r>
              <a:rPr lang="en-US" sz="3600" dirty="0" smtClean="0"/>
              <a:t>  calculate the gradient ∇f(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 </a:t>
            </a:r>
            <a:r>
              <a:rPr lang="en-US" sz="3600" dirty="0" smtClean="0"/>
              <a:t>  and the </a:t>
            </a:r>
            <a:r>
              <a:rPr lang="en-US" sz="3600" dirty="0" smtClean="0">
                <a:solidFill>
                  <a:schemeClr val="accent2"/>
                </a:solidFill>
              </a:rPr>
              <a:t>``learning rate’’ </a:t>
            </a:r>
            <a:r>
              <a:rPr lang="en-US" sz="3600" dirty="0"/>
              <a:t>𝝰</a:t>
            </a:r>
            <a:r>
              <a:rPr lang="en-US" sz="3600" baseline="-25000" dirty="0"/>
              <a:t>t</a:t>
            </a:r>
            <a:endParaRPr lang="en-US" sz="3600" baseline="30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aseline="30000" dirty="0" smtClean="0"/>
              <a:t> </a:t>
            </a:r>
            <a:r>
              <a:rPr lang="en-US" sz="3600" dirty="0" smtClean="0"/>
              <a:t>   x</a:t>
            </a:r>
            <a:r>
              <a:rPr lang="en-US" sz="3600" baseline="30000" dirty="0" smtClean="0"/>
              <a:t>t+1</a:t>
            </a:r>
            <a:r>
              <a:rPr lang="en-US" sz="3600" dirty="0" smtClean="0"/>
              <a:t> = 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 - </a:t>
            </a:r>
            <a:r>
              <a:rPr lang="en-US" sz="3600" dirty="0"/>
              <a:t>𝝰</a:t>
            </a:r>
            <a:r>
              <a:rPr lang="en-US" sz="3600" baseline="-25000" dirty="0" smtClean="0"/>
              <a:t>t </a:t>
            </a:r>
            <a:r>
              <a:rPr lang="en-US" sz="3600" dirty="0"/>
              <a:t>∇f(</a:t>
            </a:r>
            <a:r>
              <a:rPr lang="en-US" sz="3600" dirty="0" err="1"/>
              <a:t>x</a:t>
            </a:r>
            <a:r>
              <a:rPr lang="en-US" sz="3600" baseline="30000" dirty="0" err="1"/>
              <a:t>t</a:t>
            </a:r>
            <a:r>
              <a:rPr lang="en-US" sz="3600" dirty="0"/>
              <a:t>)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Until </a:t>
            </a:r>
            <a:r>
              <a:rPr lang="en-US" sz="3600" dirty="0" smtClean="0">
                <a:solidFill>
                  <a:schemeClr val="accent2"/>
                </a:solidFill>
              </a:rPr>
              <a:t>termination condition </a:t>
            </a:r>
            <a:r>
              <a:rPr lang="en-US" sz="3600" dirty="0" smtClean="0"/>
              <a:t>(typically, |x</a:t>
            </a:r>
            <a:r>
              <a:rPr lang="en-US" sz="3600" baseline="30000" dirty="0" smtClean="0"/>
              <a:t>t+1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|</a:t>
            </a:r>
            <a:r>
              <a:rPr lang="en-US" sz="3600" baseline="30000" dirty="0" smtClean="0"/>
              <a:t> </a:t>
            </a:r>
            <a:r>
              <a:rPr lang="en-US" sz="3600" dirty="0" smtClean="0"/>
              <a:t>very small) </a:t>
            </a: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1255" y="4023876"/>
            <a:ext cx="425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This is the </a:t>
            </a:r>
            <a:r>
              <a:rPr lang="en-US" sz="3600" smtClean="0">
                <a:solidFill>
                  <a:srgbClr val="0070C0"/>
                </a:solidFill>
              </a:rPr>
              <a:t>science/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dark art of the matter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5762847" y="462404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800"/>
            <a:ext cx="10515600" cy="1325563"/>
          </a:xfrm>
        </p:spPr>
        <p:txBody>
          <a:bodyPr/>
          <a:lstStyle/>
          <a:p>
            <a:r>
              <a:rPr lang="en-US" dirty="0" smtClean="0"/>
              <a:t>What is known about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Theorem:  If f is a strictly convex quadratic function</a:t>
            </a:r>
          </a:p>
          <a:p>
            <a:pPr marL="0" indent="0">
              <a:buNone/>
            </a:pP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err="1" smtClean="0"/>
              <a:t>A</a:t>
            </a:r>
            <a:r>
              <a:rPr lang="en-US" sz="3600" dirty="0" smtClean="0"/>
              <a:t> x + b x, and L is the largest eigenvalue of A, taking 𝝰</a:t>
            </a:r>
            <a:r>
              <a:rPr lang="en-US" sz="3600" baseline="-25000" dirty="0" smtClean="0"/>
              <a:t>t </a:t>
            </a:r>
            <a:r>
              <a:rPr lang="en-US" sz="3600" dirty="0" smtClean="0"/>
              <a:t>= 1/L guarantees logarithmic convergence (the distance from the optimum decreases exponentially fast).</a:t>
            </a:r>
          </a:p>
          <a:p>
            <a:pPr marL="0" indent="0">
              <a:buNone/>
            </a:pPr>
            <a:r>
              <a:rPr lang="en-US" sz="3600" dirty="0" smtClean="0"/>
              <a:t>Theorem: Ditto is f is a general strictly convex function, and L is an upper bound on the Hessian’s eigenvalues.</a:t>
            </a:r>
          </a:p>
          <a:p>
            <a:pPr marL="0" indent="0">
              <a:buNone/>
            </a:pPr>
            <a:r>
              <a:rPr lang="en-US" sz="3600" dirty="0" smtClean="0"/>
              <a:t>Theorem: If f is not convex, then no convergence can be guaranteed whatsoever</a:t>
            </a: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666231">
            <a:off x="1328993" y="2848442"/>
            <a:ext cx="9216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It doesn’t matter!</a:t>
            </a:r>
            <a:endParaRPr lang="en-US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7146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6666" y="-965201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See the Simons talk by </a:t>
            </a:r>
            <a:r>
              <a:rPr lang="en-US" sz="4000" dirty="0" err="1" smtClean="0">
                <a:solidFill>
                  <a:schemeClr val="bg1"/>
                </a:solidFill>
              </a:rPr>
              <a:t>Lichtman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cdn-images-1.medium.com/max/800/1*70f9PB-RwFaakqD6lfp4i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5" y="1027905"/>
            <a:ext cx="9208448" cy="520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f(x) = ∑</a:t>
            </a:r>
            <a:r>
              <a:rPr lang="en-US" sz="3600" baseline="-25000" dirty="0" smtClean="0"/>
              <a:t>k</a:t>
            </a:r>
            <a:r>
              <a:rPr lang="en-US" sz="3600" dirty="0" smtClean="0"/>
              <a:t> g(x) is the sum of millions of functions?</a:t>
            </a:r>
          </a:p>
          <a:p>
            <a:r>
              <a:rPr lang="en-US" sz="3600" dirty="0" smtClean="0"/>
              <a:t>(The loss function of a NN is an example.)</a:t>
            </a:r>
          </a:p>
          <a:p>
            <a:r>
              <a:rPr lang="en-US" sz="3600" dirty="0" smtClean="0"/>
              <a:t>Computing the gradient takes millions of steps</a:t>
            </a:r>
          </a:p>
          <a:p>
            <a:r>
              <a:rPr lang="en-US" sz="3600" dirty="0" smtClean="0"/>
              <a:t>Except if you </a:t>
            </a:r>
            <a:r>
              <a:rPr lang="en-US" sz="3600" dirty="0" smtClean="0">
                <a:solidFill>
                  <a:srgbClr val="C00000"/>
                </a:solidFill>
              </a:rPr>
              <a:t>sample it!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At every step you add the gradients of the next few functions (and scale up)</a:t>
            </a:r>
          </a:p>
          <a:p>
            <a:endParaRPr lang="en-US" sz="3600" dirty="0" smtClean="0"/>
          </a:p>
          <a:p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ge result for gradient desc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9" y="-467833"/>
            <a:ext cx="9657984" cy="842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6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Btw: Can you visualize 10-dimensional data?</a:t>
            </a:r>
            <a:endParaRPr lang="en-US" dirty="0"/>
          </a:p>
        </p:txBody>
      </p:sp>
      <p:pic>
        <p:nvPicPr>
          <p:cNvPr id="4100" name="Picture 4" descr="mage result for circle inscribed in squa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2222703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2233" y="1584500"/>
            <a:ext cx="35725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The volume of the inscribed sphere</a:t>
            </a:r>
          </a:p>
          <a:p>
            <a:endParaRPr lang="en-US" sz="2800" dirty="0"/>
          </a:p>
          <a:p>
            <a:r>
              <a:rPr lang="en-US" sz="3600" dirty="0" smtClean="0"/>
              <a:t>1-d		1.00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2-d		0.79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3-d		0.52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4-d		0.31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5-d		0.16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10-d		0.002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15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3" y="229658"/>
            <a:ext cx="10515600" cy="1325563"/>
          </a:xfrm>
        </p:spPr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The nature of the course</a:t>
            </a:r>
          </a:p>
          <a:p>
            <a:r>
              <a:rPr lang="en-US" sz="3600" dirty="0" smtClean="0"/>
              <a:t>Homework</a:t>
            </a:r>
          </a:p>
          <a:p>
            <a:r>
              <a:rPr lang="en-US" sz="3600" dirty="0" smtClean="0"/>
              <a:t>Participation and attendance</a:t>
            </a:r>
          </a:p>
          <a:p>
            <a:r>
              <a:rPr lang="en-US" sz="3600" dirty="0" smtClean="0"/>
              <a:t>The project </a:t>
            </a:r>
          </a:p>
          <a:p>
            <a:r>
              <a:rPr lang="en-US" sz="3600" b="1" i="1" dirty="0" smtClean="0">
                <a:solidFill>
                  <a:srgbClr val="FF0000"/>
                </a:solidFill>
              </a:rPr>
              <a:t>The wait list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48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/>
              <a:t>d</a:t>
            </a:r>
            <a:r>
              <a:rPr lang="en-US" sz="4000" dirty="0" smtClean="0"/>
              <a:t>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smtClean="0"/>
              <a:t>cone</a:t>
            </a:r>
          </a:p>
          <a:p>
            <a:r>
              <a:rPr lang="en-US" sz="4000" dirty="0" err="1"/>
              <a:t>m</a:t>
            </a:r>
            <a:r>
              <a:rPr lang="en-US" sz="4000" dirty="0" err="1" smtClean="0"/>
              <a:t>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dirty="0"/>
              <a:t>m</a:t>
            </a:r>
            <a:r>
              <a:rPr lang="en-US" sz="4000" dirty="0" smtClean="0"/>
              <a:t>embrane and its potential (-70 mV in steady state)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many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kinds</a:t>
            </a:r>
          </a:p>
          <a:p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0" y="1690688"/>
            <a:ext cx="5885363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  <a:p>
            <a:r>
              <a:rPr lang="en-US" sz="4000" b="1" i="1" dirty="0" smtClean="0">
                <a:solidFill>
                  <a:srgbClr val="FF0000"/>
                </a:solidFill>
              </a:rPr>
              <a:t>Synaptic weight and plasticity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80" y="243205"/>
            <a:ext cx="10515600" cy="1325563"/>
          </a:xfrm>
        </p:spPr>
        <p:txBody>
          <a:bodyPr/>
          <a:lstStyle/>
          <a:p>
            <a:r>
              <a:rPr lang="en-US" dirty="0" smtClean="0"/>
              <a:t>Neurotransmitters: many kinds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u="sng" dirty="0"/>
          </a:p>
          <a:p>
            <a:r>
              <a:rPr lang="en-US" sz="4400" b="1" dirty="0">
                <a:hlinkClick r:id="rId2" tooltip="Amino acid"/>
              </a:rPr>
              <a:t>Amino acids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 smtClean="0">
                <a:hlinkClick r:id="rId3" tooltip="Glutamate"/>
              </a:rPr>
              <a:t>glutamate</a:t>
            </a:r>
            <a:r>
              <a:rPr lang="en-US" sz="4400" dirty="0" smtClean="0"/>
              <a:t>,</a:t>
            </a:r>
            <a:r>
              <a:rPr lang="en-US" sz="4400" baseline="30000" dirty="0"/>
              <a:t> </a:t>
            </a:r>
            <a:r>
              <a:rPr lang="en-US" sz="4400" dirty="0" smtClean="0">
                <a:hlinkClick r:id="rId4" tooltip="Aspartate"/>
              </a:rPr>
              <a:t>aspartate</a:t>
            </a:r>
            <a:r>
              <a:rPr lang="en-US" sz="4400" dirty="0"/>
              <a:t>, </a:t>
            </a:r>
            <a:r>
              <a:rPr lang="en-US" sz="4400" dirty="0">
                <a:hlinkClick r:id="rId5" tooltip="D-serine"/>
              </a:rPr>
              <a:t>D-serine</a:t>
            </a:r>
            <a:r>
              <a:rPr lang="en-US" sz="4400" dirty="0"/>
              <a:t>, </a:t>
            </a:r>
            <a:r>
              <a:rPr lang="en-US" sz="4400" dirty="0">
                <a:hlinkClick r:id="rId6" tooltip="Γ-aminobutyric acid"/>
              </a:rPr>
              <a:t>γ-aminobutyric acid</a:t>
            </a:r>
            <a:r>
              <a:rPr lang="en-US" sz="4400" dirty="0"/>
              <a:t> (GABA), </a:t>
            </a:r>
            <a:r>
              <a:rPr lang="en-US" sz="4400" dirty="0">
                <a:hlinkClick r:id="rId7" tooltip="Glycine"/>
              </a:rPr>
              <a:t>glycine</a:t>
            </a:r>
            <a:endParaRPr lang="en-US" sz="4400" dirty="0"/>
          </a:p>
          <a:p>
            <a:r>
              <a:rPr lang="en-US" sz="4400" b="1" dirty="0">
                <a:hlinkClick r:id="rId8" tooltip="Gasotransmitter"/>
              </a:rPr>
              <a:t>Gasotransmitters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9" tooltip="Nitric oxide"/>
              </a:rPr>
              <a:t>nitric oxide</a:t>
            </a:r>
            <a:r>
              <a:rPr lang="en-US" sz="4400" dirty="0"/>
              <a:t> (NO), </a:t>
            </a:r>
            <a:r>
              <a:rPr lang="en-US" sz="4400" dirty="0">
                <a:hlinkClick r:id="rId10" tooltip="Carbon monoxide"/>
              </a:rPr>
              <a:t>carbon monoxide</a:t>
            </a:r>
            <a:r>
              <a:rPr lang="en-US" sz="4400" dirty="0"/>
              <a:t> (CO), </a:t>
            </a:r>
            <a:r>
              <a:rPr lang="en-US" sz="4400" dirty="0">
                <a:hlinkClick r:id="rId11" tooltip="Hydrogen sulfide"/>
              </a:rPr>
              <a:t>hydrogen sulfide</a:t>
            </a:r>
            <a:r>
              <a:rPr lang="en-US" sz="4400" dirty="0"/>
              <a:t> (H</a:t>
            </a:r>
            <a:r>
              <a:rPr lang="en-US" sz="4400" baseline="-25000" dirty="0"/>
              <a:t>2</a:t>
            </a:r>
            <a:r>
              <a:rPr lang="en-US" sz="4400" dirty="0"/>
              <a:t>S)</a:t>
            </a:r>
          </a:p>
          <a:p>
            <a:r>
              <a:rPr lang="en-US" sz="4400" b="1" dirty="0">
                <a:hlinkClick r:id="rId12" tooltip="Monoamine"/>
              </a:rPr>
              <a:t>Monoamines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13" tooltip="Dopamine"/>
              </a:rPr>
              <a:t>dopamine</a:t>
            </a:r>
            <a:r>
              <a:rPr lang="en-US" sz="4400" dirty="0"/>
              <a:t> (DA), </a:t>
            </a:r>
            <a:r>
              <a:rPr lang="en-US" sz="4400" dirty="0">
                <a:hlinkClick r:id="rId14" tooltip="Norepinephrine"/>
              </a:rPr>
              <a:t>norepinephrine</a:t>
            </a:r>
            <a:r>
              <a:rPr lang="en-US" sz="4400" dirty="0"/>
              <a:t> (noradrenaline; NE, NA), </a:t>
            </a:r>
            <a:r>
              <a:rPr lang="en-US" sz="4400" dirty="0">
                <a:hlinkClick r:id="rId15" tooltip="Epinephrine"/>
              </a:rPr>
              <a:t>epinephrine</a:t>
            </a:r>
            <a:r>
              <a:rPr lang="en-US" sz="4400" dirty="0"/>
              <a:t> (adrenaline), </a:t>
            </a:r>
            <a:r>
              <a:rPr lang="en-US" sz="4400" dirty="0">
                <a:hlinkClick r:id="rId16" tooltip="Histamine"/>
              </a:rPr>
              <a:t>histamine</a:t>
            </a:r>
            <a:r>
              <a:rPr lang="en-US" sz="4400" dirty="0"/>
              <a:t>, </a:t>
            </a:r>
            <a:r>
              <a:rPr lang="en-US" sz="4400" dirty="0">
                <a:hlinkClick r:id="rId17" tooltip="Serotonin"/>
              </a:rPr>
              <a:t>serotonin</a:t>
            </a:r>
            <a:r>
              <a:rPr lang="en-US" sz="4400" dirty="0"/>
              <a:t> (SER, 5-HT)</a:t>
            </a:r>
          </a:p>
          <a:p>
            <a:r>
              <a:rPr lang="en-US" sz="4400" b="1" dirty="0">
                <a:hlinkClick r:id="rId18" tooltip="Trace amine"/>
              </a:rPr>
              <a:t>Trace amines</a:t>
            </a:r>
            <a:r>
              <a:rPr lang="en-US" sz="4400" dirty="0"/>
              <a:t>: </a:t>
            </a:r>
            <a:r>
              <a:rPr lang="en-US" sz="4400" dirty="0">
                <a:hlinkClick r:id="rId19" tooltip="Phenethylamine"/>
              </a:rPr>
              <a:t>phenethylamine</a:t>
            </a:r>
            <a:r>
              <a:rPr lang="en-US" sz="4400" dirty="0"/>
              <a:t>, </a:t>
            </a:r>
            <a:r>
              <a:rPr lang="en-US" sz="4400" i="1" dirty="0">
                <a:hlinkClick r:id="rId20" tooltip="N-methylphenethylamine"/>
              </a:rPr>
              <a:t>N</a:t>
            </a:r>
            <a:r>
              <a:rPr lang="en-US" sz="4400" dirty="0">
                <a:hlinkClick r:id="rId20" tooltip="N-methylphenethylamine"/>
              </a:rPr>
              <a:t>-methylphenethylamine</a:t>
            </a:r>
            <a:r>
              <a:rPr lang="en-US" sz="4400" dirty="0"/>
              <a:t>, </a:t>
            </a:r>
            <a:r>
              <a:rPr lang="en-US" sz="4400" dirty="0">
                <a:hlinkClick r:id="rId21" tooltip="Tyramine"/>
              </a:rPr>
              <a:t>tyramine</a:t>
            </a:r>
            <a:r>
              <a:rPr lang="en-US" sz="4400" dirty="0"/>
              <a:t>, </a:t>
            </a:r>
            <a:r>
              <a:rPr lang="en-US" sz="4400" dirty="0">
                <a:hlinkClick r:id="rId22" tooltip="3-iodothyronamine"/>
              </a:rPr>
              <a:t>3-iodothyronamine</a:t>
            </a:r>
            <a:r>
              <a:rPr lang="en-US" sz="4400" dirty="0"/>
              <a:t>, </a:t>
            </a:r>
            <a:r>
              <a:rPr lang="en-US" sz="4400" dirty="0">
                <a:hlinkClick r:id="rId23" tooltip="Octopamine (neurotransmitter)"/>
              </a:rPr>
              <a:t>octopamine</a:t>
            </a:r>
            <a:r>
              <a:rPr lang="en-US" sz="4400" dirty="0"/>
              <a:t>, </a:t>
            </a:r>
            <a:r>
              <a:rPr lang="en-US" sz="4400" dirty="0">
                <a:hlinkClick r:id="rId24" tooltip="Tryptamine"/>
              </a:rPr>
              <a:t>tryptamine</a:t>
            </a:r>
            <a:r>
              <a:rPr lang="en-US" sz="4400" dirty="0"/>
              <a:t>, etc.</a:t>
            </a:r>
          </a:p>
          <a:p>
            <a:r>
              <a:rPr lang="en-US" sz="4400" b="1" dirty="0">
                <a:hlinkClick r:id="rId25" tooltip="Peptide"/>
              </a:rPr>
              <a:t>Peptides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26" tooltip="Somatostatin"/>
              </a:rPr>
              <a:t>somatostatin</a:t>
            </a:r>
            <a:r>
              <a:rPr lang="en-US" sz="4400" dirty="0"/>
              <a:t>, </a:t>
            </a:r>
            <a:r>
              <a:rPr lang="en-US" sz="4400" dirty="0">
                <a:hlinkClick r:id="rId27" tooltip="Substance P"/>
              </a:rPr>
              <a:t>substance P</a:t>
            </a:r>
            <a:r>
              <a:rPr lang="en-US" sz="4400" dirty="0"/>
              <a:t>, </a:t>
            </a:r>
            <a:r>
              <a:rPr lang="en-US" sz="4400" dirty="0">
                <a:hlinkClick r:id="rId28" tooltip="Cocaine and amphetamine regulated transcript"/>
              </a:rPr>
              <a:t>cocaine and amphetamine regulated transcript</a:t>
            </a:r>
            <a:r>
              <a:rPr lang="en-US" sz="4400" dirty="0"/>
              <a:t>, </a:t>
            </a:r>
            <a:r>
              <a:rPr lang="en-US" sz="4400" dirty="0">
                <a:hlinkClick r:id="rId29" tooltip="Opioid peptide"/>
              </a:rPr>
              <a:t>opioid peptides</a:t>
            </a:r>
            <a:r>
              <a:rPr lang="en-US" sz="4400" baseline="30000" dirty="0">
                <a:hlinkClick r:id="rId30"/>
              </a:rPr>
              <a:t>[11]</a:t>
            </a:r>
            <a:endParaRPr lang="en-US" sz="4400" dirty="0"/>
          </a:p>
          <a:p>
            <a:r>
              <a:rPr lang="en-US" sz="4400" b="1" dirty="0">
                <a:hlinkClick r:id="rId31" tooltip="Purinergic signalling"/>
              </a:rPr>
              <a:t>Purines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2" tooltip="Adenosine triphosphate"/>
              </a:rPr>
              <a:t>adenosine triphosphate</a:t>
            </a:r>
            <a:r>
              <a:rPr lang="en-US" sz="4400" dirty="0"/>
              <a:t> (ATP), </a:t>
            </a:r>
            <a:r>
              <a:rPr lang="en-US" sz="4400" dirty="0">
                <a:hlinkClick r:id="rId33" tooltip="Adenosine"/>
              </a:rPr>
              <a:t>adenosine</a:t>
            </a:r>
            <a:endParaRPr lang="en-US" sz="4400" dirty="0"/>
          </a:p>
          <a:p>
            <a:r>
              <a:rPr lang="en-US" sz="4400" dirty="0"/>
              <a:t>Others: </a:t>
            </a:r>
            <a:r>
              <a:rPr lang="en-US" sz="4400" dirty="0">
                <a:hlinkClick r:id="rId34" tooltip="Acetylcholine"/>
              </a:rPr>
              <a:t>acetylcholine</a:t>
            </a:r>
            <a:r>
              <a:rPr lang="en-US" sz="4400" dirty="0"/>
              <a:t> (</a:t>
            </a:r>
            <a:r>
              <a:rPr lang="en-US" sz="4400" dirty="0" err="1"/>
              <a:t>ACh</a:t>
            </a:r>
            <a:r>
              <a:rPr lang="en-US" sz="4400" dirty="0"/>
              <a:t>), </a:t>
            </a:r>
            <a:r>
              <a:rPr lang="en-US" sz="4400" dirty="0">
                <a:hlinkClick r:id="rId35" tooltip="Anandamide"/>
              </a:rPr>
              <a:t>anandamide</a:t>
            </a:r>
            <a:r>
              <a:rPr lang="en-US" sz="4400" dirty="0"/>
              <a:t>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6211</TotalTime>
  <Words>1325</Words>
  <Application>Microsoft Macintosh PowerPoint</Application>
  <PresentationFormat>Widescreen</PresentationFormat>
  <Paragraphs>241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 Hebrew Scholar</vt:lpstr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First:  What happened last Wednesday</vt:lpstr>
      <vt:lpstr>PowerPoint Presentation</vt:lpstr>
      <vt:lpstr>Connectomexplorer</vt:lpstr>
      <vt:lpstr>Administrivia</vt:lpstr>
      <vt:lpstr>The Neuron</vt:lpstr>
      <vt:lpstr>The synapse</vt:lpstr>
      <vt:lpstr>Neurotransmitters: many kinds</vt:lpstr>
      <vt:lpstr>Ion channels</vt:lpstr>
      <vt:lpstr>The spike, how?</vt:lpstr>
      <vt:lpstr>Olfaction*</vt:lpstr>
      <vt:lpstr>Grid and place cells*</vt:lpstr>
      <vt:lpstr>parts of the brain</vt:lpstr>
      <vt:lpstr>(Cerebral) Cortex: the engine</vt:lpstr>
      <vt:lpstr>Recording techniques:  single unit, fMRI, EEG, ECoG </vt:lpstr>
      <vt:lpstr>Our topics:</vt:lpstr>
      <vt:lpstr>Today:  Vision</vt:lpstr>
      <vt:lpstr>PowerPoint Presentation</vt:lpstr>
      <vt:lpstr>PowerPoint Presentation</vt:lpstr>
      <vt:lpstr>How do we know all this?</vt:lpstr>
      <vt:lpstr>PowerPoint Presentation</vt:lpstr>
      <vt:lpstr>Absurd things do happen…</vt:lpstr>
      <vt:lpstr>Early Cambrian (530 Mya):  vision + locomotion = acceleration</vt:lpstr>
      <vt:lpstr>Many independent discoveries/early branches</vt:lpstr>
      <vt:lpstr>One of them  is the  vertebrate eye…</vt:lpstr>
      <vt:lpstr>PowerPoint Presentation</vt:lpstr>
      <vt:lpstr>The chiasm</vt:lpstr>
      <vt:lpstr>The archetypical deep net  </vt:lpstr>
      <vt:lpstr>The paths</vt:lpstr>
      <vt:lpstr>PowerPoint Presentation</vt:lpstr>
      <vt:lpstr>PowerPoint Presentation</vt:lpstr>
      <vt:lpstr>Not the Thinker! </vt:lpstr>
      <vt:lpstr>Back to the path: not so simple…</vt:lpstr>
      <vt:lpstr>PowerPoint Presentation</vt:lpstr>
      <vt:lpstr>But what does this circuit compute?</vt:lpstr>
      <vt:lpstr>The Hubel and Wiesel experiment (1959)</vt:lpstr>
      <vt:lpstr>PowerPoint Presentation</vt:lpstr>
      <vt:lpstr>What Hubel and Wiesel did</vt:lpstr>
      <vt:lpstr>The Hubel – Wiesel conjecture: simple cells</vt:lpstr>
      <vt:lpstr>The Hubel – Wiesel conjecture: complex cells</vt:lpstr>
      <vt:lpstr>Wow!</vt:lpstr>
      <vt:lpstr>Incidentally: brief history  of the killer discussion section maneuver</vt:lpstr>
      <vt:lpstr>PowerPoint Presentation</vt:lpstr>
      <vt:lpstr>K Fukushima 1980:  The Neocognitron</vt:lpstr>
      <vt:lpstr>PowerPoint Presentation</vt:lpstr>
      <vt:lpstr>But how are the weights learned?</vt:lpstr>
      <vt:lpstr>Gradient descent</vt:lpstr>
      <vt:lpstr>What is known about gradient descent</vt:lpstr>
      <vt:lpstr>PowerPoint Presentation</vt:lpstr>
      <vt:lpstr>Stochastic gradient descent</vt:lpstr>
      <vt:lpstr>PowerPoint Presentation</vt:lpstr>
      <vt:lpstr>Btw: Can you visualize 10-dimensional data?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114</cp:revision>
  <dcterms:created xsi:type="dcterms:W3CDTF">2018-09-04T01:29:10Z</dcterms:created>
  <dcterms:modified xsi:type="dcterms:W3CDTF">2018-09-12T17:31:57Z</dcterms:modified>
</cp:coreProperties>
</file>